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32"/>
  </p:notesMasterIdLst>
  <p:sldIdLst>
    <p:sldId id="337" r:id="rId8"/>
    <p:sldId id="338" r:id="rId9"/>
    <p:sldId id="339" r:id="rId10"/>
    <p:sldId id="340" r:id="rId11"/>
    <p:sldId id="341" r:id="rId12"/>
    <p:sldId id="342" r:id="rId13"/>
    <p:sldId id="343" r:id="rId14"/>
    <p:sldId id="261" r:id="rId15"/>
    <p:sldId id="333" r:id="rId16"/>
    <p:sldId id="316" r:id="rId17"/>
    <p:sldId id="315" r:id="rId18"/>
    <p:sldId id="330" r:id="rId19"/>
    <p:sldId id="257" r:id="rId20"/>
    <p:sldId id="262" r:id="rId21"/>
    <p:sldId id="263" r:id="rId22"/>
    <p:sldId id="319" r:id="rId23"/>
    <p:sldId id="328" r:id="rId24"/>
    <p:sldId id="329" r:id="rId25"/>
    <p:sldId id="334" r:id="rId26"/>
    <p:sldId id="332" r:id="rId27"/>
    <p:sldId id="344" r:id="rId28"/>
    <p:sldId id="317" r:id="rId29"/>
    <p:sldId id="335" r:id="rId30"/>
    <p:sldId id="336" r:id="rId31"/>
  </p:sldIdLst>
  <p:sldSz cx="9144000" cy="6858000" type="screen4x3"/>
  <p:notesSz cx="6797675" cy="98726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2" d="100"/>
        <a:sy n="10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23C41-38DC-4481-9FB1-0F758F294966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4DC62-62D3-43E5-95C1-4263616A58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1641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385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597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28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265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1929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963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039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166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9669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3174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0936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721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335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109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664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683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576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376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197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435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29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762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9463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9173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0043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2686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4045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0439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7810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8055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2216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277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1241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7514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949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8219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2353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5295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0448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9668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3350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525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3531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579D5-8F8E-4ACF-ABF2-905C506F1848}" type="slidenum">
              <a:rPr lang="es-ES" smtClean="0">
                <a:solidFill>
                  <a:srgbClr val="EEECE1">
                    <a:lumMod val="50000"/>
                  </a:srgbClr>
                </a:solidFill>
              </a:rPr>
              <a:pPr/>
              <a:t>‹Nº›</a:t>
            </a:fld>
            <a:endParaRPr lang="es-ES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4581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293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660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895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004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090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9463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7426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1841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7037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9317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8850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225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266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974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599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4565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2129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1122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164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43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7332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4384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419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033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86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62642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9306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9014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0615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6223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8458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351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0374-86F8-42E0-A028-1B4DDF6CE20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274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84EDC-232D-4FC1-BC93-E8407D12D815}" type="datetimeFigureOut">
              <a:rPr lang="es-ES" smtClean="0"/>
              <a:t>26/05/2013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8302A-3450-4FEF-B64A-92C2F647A68D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65304"/>
            <a:ext cx="792163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 userDrawn="1"/>
        </p:nvSpPr>
        <p:spPr>
          <a:xfrm>
            <a:off x="7196672" y="6471079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200" dirty="0" smtClean="0">
                <a:solidFill>
                  <a:schemeClr val="bg2">
                    <a:lumMod val="50000"/>
                  </a:schemeClr>
                </a:solidFill>
              </a:rPr>
              <a:t>@</a:t>
            </a:r>
            <a:r>
              <a:rPr lang="es-ES_tradnl" sz="1200" dirty="0" err="1" smtClean="0">
                <a:solidFill>
                  <a:schemeClr val="bg2">
                    <a:lumMod val="50000"/>
                  </a:schemeClr>
                </a:solidFill>
              </a:rPr>
              <a:t>JosechuFT</a:t>
            </a:r>
            <a:endParaRPr lang="es-E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33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987824" y="635241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42856" y="640317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ES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65304"/>
            <a:ext cx="792163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 userDrawn="1"/>
        </p:nvSpPr>
        <p:spPr>
          <a:xfrm>
            <a:off x="7196672" y="6471079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200" dirty="0" smtClean="0">
                <a:solidFill>
                  <a:srgbClr val="EEECE1">
                    <a:lumMod val="50000"/>
                  </a:srgbClr>
                </a:solidFill>
              </a:rPr>
              <a:t>@</a:t>
            </a:r>
            <a:r>
              <a:rPr lang="es-ES_tradnl" sz="1200" dirty="0" err="1" smtClean="0">
                <a:solidFill>
                  <a:srgbClr val="EEECE1">
                    <a:lumMod val="50000"/>
                  </a:srgbClr>
                </a:solidFill>
              </a:rPr>
              <a:t>JosechuFT</a:t>
            </a:r>
            <a:endParaRPr lang="es-ES" sz="1200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17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987824" y="635241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42856" y="640317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ES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65304"/>
            <a:ext cx="792163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 userDrawn="1"/>
        </p:nvSpPr>
        <p:spPr>
          <a:xfrm>
            <a:off x="7196672" y="6471079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200" dirty="0" smtClean="0">
                <a:solidFill>
                  <a:srgbClr val="EEECE1">
                    <a:lumMod val="50000"/>
                  </a:srgbClr>
                </a:solidFill>
              </a:rPr>
              <a:t>@</a:t>
            </a:r>
            <a:r>
              <a:rPr lang="es-ES_tradnl" sz="1200" dirty="0" err="1" smtClean="0">
                <a:solidFill>
                  <a:srgbClr val="EEECE1">
                    <a:lumMod val="50000"/>
                  </a:srgbClr>
                </a:solidFill>
              </a:rPr>
              <a:t>JosechuFT</a:t>
            </a:r>
            <a:endParaRPr lang="es-ES" sz="1200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34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287FF-92BB-4974-984E-0CB36A57D88C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987824" y="635241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 smtClean="0">
              <a:solidFill>
                <a:prstClr val="black">
                  <a:tint val="75000"/>
                </a:prstClr>
              </a:solidFill>
            </a:endParaRPr>
          </a:p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42856" y="640317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ES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65304"/>
            <a:ext cx="792163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 userDrawn="1"/>
        </p:nvSpPr>
        <p:spPr>
          <a:xfrm>
            <a:off x="7196672" y="6471079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200" dirty="0" smtClean="0">
                <a:solidFill>
                  <a:srgbClr val="EEECE1">
                    <a:lumMod val="50000"/>
                  </a:srgbClr>
                </a:solidFill>
              </a:rPr>
              <a:t>@</a:t>
            </a:r>
            <a:r>
              <a:rPr lang="es-ES_tradnl" sz="1200" dirty="0" err="1" smtClean="0">
                <a:solidFill>
                  <a:srgbClr val="EEECE1">
                    <a:lumMod val="50000"/>
                  </a:srgbClr>
                </a:solidFill>
              </a:rPr>
              <a:t>JosechuFT</a:t>
            </a:r>
            <a:endParaRPr lang="es-ES" sz="1200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66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18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21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E8682-C233-444A-B3F8-A0A2A855684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26/05/2013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 smtClean="0">
                <a:solidFill>
                  <a:prstClr val="black">
                    <a:tint val="75000"/>
                  </a:prstClr>
                </a:solidFill>
              </a:rPr>
              <a:t>@</a:t>
            </a:r>
            <a:r>
              <a:rPr lang="es-ES" dirty="0" err="1" smtClean="0">
                <a:solidFill>
                  <a:prstClr val="black">
                    <a:tint val="75000"/>
                  </a:prstClr>
                </a:solidFill>
              </a:rPr>
              <a:t>JosechuFT</a:t>
            </a: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67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pn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josechuferreras.wordpress.com/2013/05/23/el-15m-en-las-redes-sociales/" TargetMode="Externa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rgbClr val="3366FF"/>
                </a:solidFill>
              </a:rPr>
              <a:t>Impacto ambiental</a:t>
            </a:r>
            <a:endParaRPr lang="es-ES" dirty="0">
              <a:solidFill>
                <a:srgbClr val="3366FF"/>
              </a:solidFill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4294967295"/>
          </p:nvPr>
        </p:nvSpPr>
        <p:spPr>
          <a:xfrm>
            <a:off x="1475656" y="2452737"/>
            <a:ext cx="4040188" cy="639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Consumo de recursos.</a:t>
            </a:r>
          </a:p>
        </p:txBody>
      </p:sp>
      <p:sp>
        <p:nvSpPr>
          <p:cNvPr id="10" name="4 Marcador de texto"/>
          <p:cNvSpPr txBox="1">
            <a:spLocks/>
          </p:cNvSpPr>
          <p:nvPr/>
        </p:nvSpPr>
        <p:spPr>
          <a:xfrm>
            <a:off x="4572000" y="2924944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3200" dirty="0" smtClean="0">
                <a:solidFill>
                  <a:schemeClr val="bg1">
                    <a:lumMod val="65000"/>
                  </a:schemeClr>
                </a:solidFill>
              </a:rPr>
              <a:t>Emisiones de CO2</a:t>
            </a:r>
          </a:p>
        </p:txBody>
      </p:sp>
      <p:sp>
        <p:nvSpPr>
          <p:cNvPr id="11" name="4 Marcador de texto"/>
          <p:cNvSpPr txBox="1">
            <a:spLocks/>
          </p:cNvSpPr>
          <p:nvPr/>
        </p:nvSpPr>
        <p:spPr>
          <a:xfrm>
            <a:off x="4932040" y="1812975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3200" dirty="0" smtClean="0">
                <a:solidFill>
                  <a:srgbClr val="C00000"/>
                </a:solidFill>
              </a:rPr>
              <a:t>Modos de producción</a:t>
            </a:r>
            <a:endParaRPr lang="es-ES" sz="3200" dirty="0">
              <a:solidFill>
                <a:srgbClr val="C00000"/>
              </a:solidFill>
            </a:endParaRPr>
          </a:p>
        </p:txBody>
      </p:sp>
      <p:sp>
        <p:nvSpPr>
          <p:cNvPr id="12" name="4 Marcador de texto"/>
          <p:cNvSpPr txBox="1">
            <a:spLocks/>
          </p:cNvSpPr>
          <p:nvPr/>
        </p:nvSpPr>
        <p:spPr>
          <a:xfrm>
            <a:off x="254013" y="1493094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3200" dirty="0" smtClean="0">
                <a:solidFill>
                  <a:schemeClr val="bg2">
                    <a:lumMod val="50000"/>
                  </a:schemeClr>
                </a:solidFill>
              </a:rPr>
              <a:t>Residuos electrónicos</a:t>
            </a:r>
            <a:endParaRPr lang="es-ES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4 Marcador de texto"/>
          <p:cNvSpPr txBox="1">
            <a:spLocks/>
          </p:cNvSpPr>
          <p:nvPr/>
        </p:nvSpPr>
        <p:spPr>
          <a:xfrm>
            <a:off x="4498291" y="5400850"/>
            <a:ext cx="4462001" cy="639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_tradnl" b="1" dirty="0" smtClean="0">
                <a:solidFill>
                  <a:srgbClr val="3366FF"/>
                </a:solidFill>
              </a:rPr>
              <a:t>Inteligencia compartida</a:t>
            </a:r>
            <a:endParaRPr lang="es-ES_tradnl" b="1" dirty="0" smtClean="0">
              <a:solidFill>
                <a:srgbClr val="3366FF"/>
              </a:solidFill>
            </a:endParaRPr>
          </a:p>
        </p:txBody>
      </p:sp>
      <p:sp>
        <p:nvSpPr>
          <p:cNvPr id="8" name="4 Marcador de texto"/>
          <p:cNvSpPr txBox="1">
            <a:spLocks/>
          </p:cNvSpPr>
          <p:nvPr/>
        </p:nvSpPr>
        <p:spPr>
          <a:xfrm>
            <a:off x="2627784" y="4425995"/>
            <a:ext cx="6120680" cy="639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_tradnl" b="1" dirty="0" smtClean="0">
                <a:solidFill>
                  <a:srgbClr val="3366FF"/>
                </a:solidFill>
              </a:rPr>
              <a:t>Democratización de la información</a:t>
            </a:r>
            <a:endParaRPr lang="es-ES_tradnl" b="1" dirty="0" smtClean="0">
              <a:solidFill>
                <a:srgbClr val="3366FF"/>
              </a:solidFill>
            </a:endParaRPr>
          </a:p>
        </p:txBody>
      </p:sp>
      <p:sp>
        <p:nvSpPr>
          <p:cNvPr id="9" name="4 Marcador de texto"/>
          <p:cNvSpPr txBox="1">
            <a:spLocks/>
          </p:cNvSpPr>
          <p:nvPr/>
        </p:nvSpPr>
        <p:spPr>
          <a:xfrm>
            <a:off x="395536" y="3685183"/>
            <a:ext cx="6912768" cy="639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_tradnl" b="1" dirty="0" smtClean="0">
                <a:solidFill>
                  <a:srgbClr val="3366FF"/>
                </a:solidFill>
              </a:rPr>
              <a:t>Nuevas formas de acción </a:t>
            </a:r>
            <a:r>
              <a:rPr lang="es-ES_tradnl" b="1" dirty="0" err="1" smtClean="0">
                <a:solidFill>
                  <a:srgbClr val="3366FF"/>
                </a:solidFill>
              </a:rPr>
              <a:t>proambiental</a:t>
            </a:r>
            <a:endParaRPr lang="es-ES_tradnl" b="1" dirty="0" smtClean="0">
              <a:solidFill>
                <a:srgbClr val="3366FF"/>
              </a:solidFill>
            </a:endParaRPr>
          </a:p>
        </p:txBody>
      </p:sp>
      <p:sp>
        <p:nvSpPr>
          <p:cNvPr id="14" name="4 Marcador de texto"/>
          <p:cNvSpPr txBox="1">
            <a:spLocks/>
          </p:cNvSpPr>
          <p:nvPr/>
        </p:nvSpPr>
        <p:spPr>
          <a:xfrm>
            <a:off x="395536" y="5065757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_tradnl" b="1" dirty="0" smtClean="0">
                <a:solidFill>
                  <a:srgbClr val="3366FF"/>
                </a:solidFill>
              </a:rPr>
              <a:t>Redes para compartir</a:t>
            </a:r>
            <a:endParaRPr lang="es-ES_tradnl" b="1" dirty="0" smtClean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2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0" grpId="0"/>
      <p:bldP spid="11" grpId="0"/>
      <p:bldP spid="12" grpId="0"/>
      <p:bldP spid="7" grpId="0"/>
      <p:bldP spid="8" grpId="0"/>
      <p:bldP spid="9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columbita</a:t>
            </a:r>
            <a:r>
              <a:rPr lang="es-ES" dirty="0"/>
              <a:t>-tantalita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064258"/>
            <a:ext cx="4003496" cy="2668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7208"/>
            <a:ext cx="3431704" cy="2573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646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Lítio</a:t>
            </a: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00808"/>
            <a:ext cx="4562475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3 Grupo"/>
          <p:cNvGrpSpPr/>
          <p:nvPr/>
        </p:nvGrpSpPr>
        <p:grpSpPr>
          <a:xfrm>
            <a:off x="395536" y="1772816"/>
            <a:ext cx="2857500" cy="4191706"/>
            <a:chOff x="395536" y="1772816"/>
            <a:chExt cx="2857500" cy="419170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772816"/>
              <a:ext cx="2857500" cy="381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2 CuadroTexto"/>
            <p:cNvSpPr txBox="1"/>
            <p:nvPr/>
          </p:nvSpPr>
          <p:spPr>
            <a:xfrm>
              <a:off x="946692" y="5595190"/>
              <a:ext cx="16417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dirty="0" smtClean="0"/>
                <a:t>Salar de Uyuni 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362512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Emisiones de CO2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810" y="177281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28" y="1537198"/>
            <a:ext cx="2771775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 descr="http://bbva-lec.s3.amazonaws.com/styles/main_article/s3/field/image/ordenadores%20en%20ofici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09626"/>
            <a:ext cx="66294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8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Emisiones de CO2</a:t>
            </a:r>
            <a:endParaRPr lang="es-E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212976"/>
            <a:ext cx="3687763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82738"/>
            <a:ext cx="284797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05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/>
            </a:r>
            <a:br>
              <a:rPr lang="es-ES" dirty="0"/>
            </a:br>
            <a:endParaRPr lang="es-ES_tradnl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4000" dirty="0"/>
              <a:t/>
            </a:r>
            <a:br>
              <a:rPr lang="es-ES" sz="4000" dirty="0"/>
            </a:br>
            <a:r>
              <a:rPr lang="es-ES_tradnl" sz="4000" dirty="0" smtClean="0">
                <a:solidFill>
                  <a:schemeClr val="bg2">
                    <a:lumMod val="25000"/>
                  </a:schemeClr>
                </a:solidFill>
              </a:rPr>
              <a:t>61.000.000.000 </a:t>
            </a:r>
            <a:r>
              <a:rPr lang="es-ES_tradnl" sz="4000" dirty="0" err="1">
                <a:solidFill>
                  <a:schemeClr val="bg2">
                    <a:lumMod val="25000"/>
                  </a:schemeClr>
                </a:solidFill>
              </a:rPr>
              <a:t>kWh</a:t>
            </a:r>
            <a:r>
              <a:rPr lang="es-ES_tradnl" sz="40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s-ES_tradnl" sz="4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s-ES_tradnl" sz="4000" dirty="0">
                <a:solidFill>
                  <a:schemeClr val="bg2">
                    <a:lumMod val="25000"/>
                  </a:schemeClr>
                </a:solidFill>
              </a:rPr>
              <a:t>23.485.000 Kg de CO</a:t>
            </a:r>
            <a:r>
              <a:rPr lang="es-ES_tradnl" sz="4000" baseline="-25000" dirty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es-ES_tradnl" sz="4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_tradnl" sz="4000" dirty="0" err="1" smtClean="0">
                <a:solidFill>
                  <a:schemeClr val="bg2">
                    <a:lumMod val="25000"/>
                  </a:schemeClr>
                </a:solidFill>
              </a:rPr>
              <a:t>eq</a:t>
            </a:r>
            <a:r>
              <a:rPr lang="es-ES_tradnl" sz="4000" dirty="0" smtClean="0">
                <a:solidFill>
                  <a:schemeClr val="bg2">
                    <a:lumMod val="25000"/>
                  </a:schemeClr>
                </a:solidFill>
              </a:rPr>
              <a:t>/</a:t>
            </a:r>
            <a:r>
              <a:rPr lang="es-ES_tradnl" sz="4000" dirty="0" err="1" smtClean="0">
                <a:solidFill>
                  <a:schemeClr val="bg2">
                    <a:lumMod val="25000"/>
                  </a:schemeClr>
                </a:solidFill>
              </a:rPr>
              <a:t>kWh</a:t>
            </a:r>
            <a:endParaRPr lang="es-ES_tradnl" sz="4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57592" y="-2691680"/>
            <a:ext cx="8928992" cy="867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827584" y="1556792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/>
              <a:t>Consumo eléctrico y emisiones </a:t>
            </a:r>
            <a:r>
              <a:rPr lang="es-ES" sz="3200" b="1" dirty="0" smtClean="0"/>
              <a:t>2006</a:t>
            </a:r>
          </a:p>
          <a:p>
            <a:r>
              <a:rPr lang="es-ES_tradnl" sz="3200" b="1" dirty="0" smtClean="0"/>
              <a:t>EE.UU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229329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Residuos electrónicos</a:t>
            </a:r>
            <a:endParaRPr lang="es-E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5616624" cy="2545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30685"/>
            <a:ext cx="346006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62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8240" y="1886967"/>
            <a:ext cx="7772400" cy="1470025"/>
          </a:xfrm>
        </p:spPr>
        <p:txBody>
          <a:bodyPr>
            <a:normAutofit/>
          </a:bodyPr>
          <a:lstStyle/>
          <a:p>
            <a:r>
              <a:rPr lang="es-ES_tradnl" sz="4000" dirty="0" smtClean="0">
                <a:solidFill>
                  <a:srgbClr val="C00000"/>
                </a:solidFill>
              </a:rPr>
              <a:t>Redes sociales y medio ambiente 2.0</a:t>
            </a:r>
            <a:endParaRPr lang="es-ES" sz="4000" dirty="0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24"/>
          <a:stretch>
            <a:fillRect/>
          </a:stretch>
        </p:blipFill>
        <p:spPr bwMode="auto">
          <a:xfrm>
            <a:off x="6228184" y="746100"/>
            <a:ext cx="179863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Imagen 31" descr="Descripción: cabecer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71" y="620688"/>
            <a:ext cx="195897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Imagen 33" descr="Descripción: Andalucia se mueve con Europ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396" y="525438"/>
            <a:ext cx="120808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589240"/>
            <a:ext cx="5676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827584" y="3356992"/>
            <a:ext cx="73083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FF"/>
                </a:solidFill>
              </a:rPr>
              <a:t>Coordinación: Josechu Ferreras</a:t>
            </a:r>
          </a:p>
          <a:p>
            <a:r>
              <a:rPr lang="es-ES" dirty="0">
                <a:solidFill>
                  <a:srgbClr val="0000FF"/>
                </a:solidFill>
              </a:rPr>
              <a:t>Argos. Proyectos educativos S.L.</a:t>
            </a:r>
          </a:p>
          <a:p>
            <a:endParaRPr lang="es-ES" dirty="0">
              <a:solidFill>
                <a:prstClr val="black"/>
              </a:solidFill>
            </a:endParaRPr>
          </a:p>
          <a:p>
            <a:endParaRPr lang="es-ES" dirty="0">
              <a:solidFill>
                <a:prstClr val="black"/>
              </a:solidFill>
            </a:endParaRPr>
          </a:p>
          <a:p>
            <a:pPr algn="r"/>
            <a:r>
              <a:rPr lang="es-ES" dirty="0">
                <a:solidFill>
                  <a:srgbClr val="C00000"/>
                </a:solidFill>
              </a:rPr>
              <a:t>Del 24 al 26 de mayo de 2013 </a:t>
            </a:r>
          </a:p>
          <a:p>
            <a:pPr algn="r"/>
            <a:r>
              <a:rPr lang="es-ES" dirty="0">
                <a:solidFill>
                  <a:srgbClr val="C00000"/>
                </a:solidFill>
              </a:rPr>
              <a:t>Casa de la Ciencia de Sevilla</a:t>
            </a:r>
          </a:p>
        </p:txBody>
      </p:sp>
    </p:spTree>
    <p:extLst>
      <p:ext uri="{BB962C8B-B14F-4D97-AF65-F5344CB8AC3E}">
        <p14:creationId xmlns:p14="http://schemas.microsoft.com/office/powerpoint/2010/main" val="410549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edia-cache-ak1.pinimg.com/736x/48/4e/bd/484ebde221d7a94b86f26b1e0ec70f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9866"/>
            <a:ext cx="7010400" cy="659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99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 curso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4000" dirty="0">
                <a:solidFill>
                  <a:srgbClr val="C00000"/>
                </a:solidFill>
                <a:ea typeface="+mj-ea"/>
                <a:cs typeface="+mj-cs"/>
              </a:rPr>
              <a:t>Redes sociales y medio ambiente 2.0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095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3366FF"/>
                </a:solidFill>
              </a:rPr>
              <a:t>Objetivos</a:t>
            </a:r>
            <a:endParaRPr lang="es-ES" dirty="0">
              <a:solidFill>
                <a:srgbClr val="3366FF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7"/>
          </a:xfrm>
        </p:spPr>
        <p:txBody>
          <a:bodyPr>
            <a:normAutofit fontScale="70000" lnSpcReduction="20000"/>
          </a:bodyPr>
          <a:lstStyle/>
          <a:p>
            <a:endParaRPr lang="es-ES" dirty="0"/>
          </a:p>
          <a:p>
            <a:pPr marL="0" indent="0">
              <a:buNone/>
            </a:pPr>
            <a:r>
              <a:rPr lang="es-ES" dirty="0" smtClean="0"/>
              <a:t>Dar </a:t>
            </a:r>
            <a:r>
              <a:rPr lang="es-ES" dirty="0"/>
              <a:t>una visión general de la situación de las redes sociales y el medio ambiente en el marco de la comunicación a través de la web </a:t>
            </a:r>
            <a:r>
              <a:rPr lang="es-ES" dirty="0" smtClean="0"/>
              <a:t>2.0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Conocer </a:t>
            </a:r>
            <a:r>
              <a:rPr lang="es-ES" dirty="0"/>
              <a:t>experiencias de información y acción realizadas con o a través de las redes sociales en clave de presente y futuro.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>Elaborar </a:t>
            </a:r>
            <a:r>
              <a:rPr lang="es-ES" dirty="0"/>
              <a:t>un proyecto de actuación sobre “redes sociales y medio ambiente 2.0”, a través de una metodología participativa.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838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programa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Viernes 24 de mayo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4680842"/>
              </p:ext>
            </p:extLst>
          </p:nvPr>
        </p:nvGraphicFramePr>
        <p:xfrm>
          <a:off x="755576" y="1628800"/>
          <a:ext cx="6984777" cy="42371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6010"/>
                <a:gridCol w="3422382"/>
                <a:gridCol w="2896385"/>
              </a:tblGrid>
              <a:tr h="303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VIERNES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Ponente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82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16,00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Presentación del </a:t>
                      </a:r>
                      <a:r>
                        <a:rPr lang="es-ES" sz="1000" dirty="0" smtClean="0">
                          <a:effectLst/>
                        </a:rPr>
                        <a:t>curso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Josechu </a:t>
                      </a:r>
                      <a:r>
                        <a:rPr lang="es-ES" sz="1000" dirty="0" smtClean="0">
                          <a:effectLst/>
                        </a:rPr>
                        <a:t>Ferreras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7083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17,00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Funcionamiento en red de la naturaleza y  los beneficios de las interacciones en las redes </a:t>
                      </a:r>
                      <a:r>
                        <a:rPr lang="es-ES" sz="1000" dirty="0" smtClean="0">
                          <a:effectLst/>
                        </a:rPr>
                        <a:t>ecológicas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Enrique Figueroa.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Universidad de </a:t>
                      </a:r>
                      <a:r>
                        <a:rPr lang="es-ES" sz="1000" dirty="0" smtClean="0">
                          <a:effectLst/>
                        </a:rPr>
                        <a:t>Sevilla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82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18,00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 Panorama y significado de </a:t>
                      </a:r>
                      <a:r>
                        <a:rPr lang="es-ES" sz="1000" dirty="0" smtClean="0">
                          <a:effectLst/>
                        </a:rPr>
                        <a:t>RR.SS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Josechu </a:t>
                      </a:r>
                      <a:r>
                        <a:rPr lang="es-ES" sz="1000" dirty="0" smtClean="0">
                          <a:effectLst/>
                        </a:rPr>
                        <a:t>Ferreras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</a:endParaRPr>
                    </a:p>
                  </a:txBody>
                  <a:tcPr marL="44450" marR="44450" marT="0" marB="0" anchor="b"/>
                </a:tc>
              </a:tr>
              <a:tr h="38278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effectLst/>
                        </a:rPr>
                        <a:t>19,00</a:t>
                      </a:r>
                      <a:endParaRPr lang="es-ES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effectLst/>
                        </a:rPr>
                        <a:t>Descanso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82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19,30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Taller. Definir idea/proyecto.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Argos. Proyectos educativos S.L</a:t>
                      </a:r>
                      <a:r>
                        <a:rPr lang="es-ES" sz="1000" dirty="0" smtClean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82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20,00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MESA. Redes de Medio Ambiente</a:t>
                      </a:r>
                      <a:r>
                        <a:rPr lang="es-ES" sz="1000" dirty="0" smtClean="0">
                          <a:effectLst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Coordina:  Ana </a:t>
                      </a:r>
                      <a:r>
                        <a:rPr lang="es-ES" sz="1000" dirty="0" smtClean="0">
                          <a:effectLst/>
                        </a:rPr>
                        <a:t>Velázquez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7083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Redes municipales por la sostenibilidad. Pacto de Alcaldes</a:t>
                      </a:r>
                      <a:r>
                        <a:rPr lang="es-ES" sz="1000" dirty="0" smtClean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Agustín </a:t>
                      </a:r>
                      <a:r>
                        <a:rPr lang="es-ES" sz="1000" dirty="0" err="1">
                          <a:effectLst/>
                        </a:rPr>
                        <a:t>Cosano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Diputación de Sevilla </a:t>
                      </a:r>
                      <a:endParaRPr lang="es-ES" sz="10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71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Red Andaluza de Ecoescuelas y </a:t>
                      </a:r>
                      <a:r>
                        <a:rPr lang="es-ES" sz="1000" dirty="0" err="1" smtClean="0">
                          <a:effectLst/>
                        </a:rPr>
                        <a:t>ESenRED</a:t>
                      </a:r>
                      <a:endParaRPr lang="es-ES" sz="10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Sergio Recio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Consejería de Educación. Junta de </a:t>
                      </a:r>
                      <a:r>
                        <a:rPr lang="es-ES" sz="1000" dirty="0" smtClean="0">
                          <a:effectLst/>
                        </a:rPr>
                        <a:t>Andalucía</a:t>
                      </a:r>
                      <a:endParaRPr lang="es-E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dirty="0" smtClean="0">
                        <a:effectLst/>
                      </a:endParaRPr>
                    </a:p>
                  </a:txBody>
                  <a:tcPr marL="44450" marR="44450" marT="0" marB="0" anchor="b"/>
                </a:tc>
              </a:tr>
              <a:tr h="30343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21,00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30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3905"/>
            <a:ext cx="8229600" cy="1143000"/>
          </a:xfrm>
        </p:spPr>
        <p:txBody>
          <a:bodyPr/>
          <a:lstStyle/>
          <a:p>
            <a:r>
              <a:rPr lang="es-ES" dirty="0" smtClean="0"/>
              <a:t>Sábado 25 de mayo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6154980"/>
              </p:ext>
            </p:extLst>
          </p:nvPr>
        </p:nvGraphicFramePr>
        <p:xfrm>
          <a:off x="1043608" y="1196754"/>
          <a:ext cx="6624736" cy="54881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7375"/>
                <a:gridCol w="5237361"/>
              </a:tblGrid>
              <a:tr h="4147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09:00-11:00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Estrategia 2.0 Hogares Verdes en RR.SS.</a:t>
                      </a:r>
                      <a:endParaRPr lang="es-ES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Ester Bueno. CENEAM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 anchor="b"/>
                </a:tc>
              </a:tr>
              <a:tr h="4147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11:00-12:00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Taller 2: Diseño estrategia, desarrollo idea/proyecto.</a:t>
                      </a:r>
                      <a:endParaRPr lang="es-ES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Ana Velázquez y Josechu Ferreras. Argos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 anchor="b"/>
                </a:tc>
              </a:tr>
              <a:tr h="4147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12:00-12:30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Descanso.</a:t>
                      </a:r>
                      <a:endParaRPr lang="es-ES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/>
                </a:tc>
              </a:tr>
              <a:tr h="829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12:30-14:00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Mesa redonda: Redes para actuar.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Coordina: Josechu Ferreras. Argos.</a:t>
                      </a:r>
                      <a:endParaRPr lang="es-ES" sz="12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Trinidad Herrero, Voluntariado Ambiental. Nadia González, Greenpeace. Ana Velázquez, Redes para la Acción</a:t>
                      </a:r>
                      <a:r>
                        <a:rPr lang="es-ES_tradnl" sz="1200" dirty="0" smtClean="0">
                          <a:effectLst/>
                        </a:rPr>
                        <a:t>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 anchor="b"/>
                </a:tc>
              </a:tr>
              <a:tr h="4147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14:00-16:00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 smtClean="0">
                          <a:effectLst/>
                        </a:rPr>
                        <a:t>Descanso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</a:endParaRPr>
                    </a:p>
                  </a:txBody>
                  <a:tcPr marL="67889" marR="67889" marT="0" marB="0" anchor="b"/>
                </a:tc>
              </a:tr>
              <a:tr h="4147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16:00-17:00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El papel del </a:t>
                      </a:r>
                      <a:r>
                        <a:rPr lang="es-ES_tradnl" sz="1200" dirty="0" err="1">
                          <a:effectLst/>
                        </a:rPr>
                        <a:t>community</a:t>
                      </a:r>
                      <a:r>
                        <a:rPr lang="es-ES_tradnl" sz="1200" dirty="0">
                          <a:effectLst/>
                        </a:rPr>
                        <a:t> manager.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Nadia González. Greenpeace.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 anchor="b"/>
                </a:tc>
              </a:tr>
              <a:tr h="6221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17:00-18:00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Redes sociales y medio ambiente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Mª Dolores Cabeza Saura. Consejería de Agricultura, Pesca y Medio Ambiente</a:t>
                      </a:r>
                      <a:r>
                        <a:rPr lang="es-ES_tradnl" sz="1200" dirty="0" smtClean="0">
                          <a:effectLst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 anchor="b"/>
                </a:tc>
              </a:tr>
              <a:tr h="4147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18:00-18:30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Descanso.</a:t>
                      </a:r>
                      <a:endParaRPr lang="es-ES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 anchor="b"/>
                </a:tc>
              </a:tr>
              <a:tr h="829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18:30-20:00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Mesa redonda: Los blog de medio ambiente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Coordina: Guadalupe Jiménez. Argos.</a:t>
                      </a:r>
                      <a:endParaRPr lang="es-ES" sz="12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José María Montero, Espacio Protegido (Canal Sur).</a:t>
                      </a:r>
                      <a:endParaRPr lang="es-ES" sz="12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 err="1">
                          <a:effectLst/>
                        </a:rPr>
                        <a:t>Marilín</a:t>
                      </a:r>
                      <a:r>
                        <a:rPr lang="es-ES_tradnl" sz="1200" dirty="0">
                          <a:effectLst/>
                        </a:rPr>
                        <a:t> Gonzalo </a:t>
                      </a:r>
                      <a:r>
                        <a:rPr lang="es-ES_tradnl" sz="1200" dirty="0" err="1">
                          <a:effectLst/>
                        </a:rPr>
                        <a:t>Airut</a:t>
                      </a:r>
                      <a:r>
                        <a:rPr lang="es-ES_tradnl" sz="1200" dirty="0">
                          <a:effectLst/>
                        </a:rPr>
                        <a:t>, eldiario.es</a:t>
                      </a:r>
                      <a:r>
                        <a:rPr lang="es-ES_tradnl" sz="1200" dirty="0" smtClean="0">
                          <a:effectLst/>
                        </a:rPr>
                        <a:t>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 anchor="b"/>
                </a:tc>
              </a:tr>
              <a:tr h="4147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20:00-21:00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Taller 3: Definición y fases a seguir, desarrollo.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Ana Velázquez y Josechu Ferreras, </a:t>
                      </a:r>
                      <a:r>
                        <a:rPr lang="es-ES_tradnl" sz="1200" dirty="0" smtClean="0">
                          <a:effectLst/>
                        </a:rPr>
                        <a:t>Argos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7889" marR="67889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01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Domingo 26 de mayo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8605306"/>
              </p:ext>
            </p:extLst>
          </p:nvPr>
        </p:nvGraphicFramePr>
        <p:xfrm>
          <a:off x="1331640" y="1772816"/>
          <a:ext cx="6120680" cy="35615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1814"/>
                <a:gridCol w="4838866"/>
              </a:tblGrid>
              <a:tr h="9052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10:30-12:00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M</a:t>
                      </a:r>
                      <a:r>
                        <a:rPr lang="es-ES_tradnl" sz="1200" dirty="0" smtClean="0">
                          <a:effectLst/>
                        </a:rPr>
                        <a:t>esa </a:t>
                      </a:r>
                      <a:r>
                        <a:rPr lang="es-ES_tradnl" sz="1200" dirty="0">
                          <a:effectLst/>
                        </a:rPr>
                        <a:t>redonda: Redes de Futuro.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Coordina: Ana Velázquez. Argos.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Fernando Barbosa, Universidad Europea de Madrid. Oscar Jurado, </a:t>
                      </a:r>
                      <a:r>
                        <a:rPr lang="es-ES_tradnl" sz="1200" dirty="0" err="1">
                          <a:effectLst/>
                        </a:rPr>
                        <a:t>Coop</a:t>
                      </a:r>
                      <a:r>
                        <a:rPr lang="es-ES_tradnl" sz="1200" dirty="0">
                          <a:effectLst/>
                        </a:rPr>
                        <a:t> 57 Andalucía. Rogelio Fernández, Universidad de Sevilla</a:t>
                      </a:r>
                      <a:r>
                        <a:rPr lang="es-ES_tradnl" sz="1200" dirty="0" smtClean="0">
                          <a:effectLst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 anchor="b"/>
                </a:tc>
              </a:tr>
              <a:tr h="452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09:00-10:30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Futuro de las Redes.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 err="1">
                          <a:effectLst/>
                        </a:rPr>
                        <a:t>Marilín</a:t>
                      </a:r>
                      <a:r>
                        <a:rPr lang="es-ES_tradnl" sz="1200" dirty="0">
                          <a:effectLst/>
                        </a:rPr>
                        <a:t> Gonzalo </a:t>
                      </a:r>
                      <a:r>
                        <a:rPr lang="es-ES_tradnl" sz="1200" dirty="0" err="1">
                          <a:effectLst/>
                        </a:rPr>
                        <a:t>Airut</a:t>
                      </a:r>
                      <a:r>
                        <a:rPr lang="es-ES_tradnl" sz="1200" dirty="0">
                          <a:effectLst/>
                        </a:rPr>
                        <a:t>, eldiario.es</a:t>
                      </a:r>
                      <a:r>
                        <a:rPr lang="es-ES_tradnl" sz="1200" dirty="0" smtClean="0">
                          <a:effectLst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 anchor="b"/>
                </a:tc>
              </a:tr>
              <a:tr h="452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12:00-12:30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Descanso.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 anchor="b"/>
                </a:tc>
              </a:tr>
              <a:tr h="452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12:30-13:30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Taller 4: Conclusiones. Presentación trabajos.</a:t>
                      </a:r>
                      <a:endParaRPr lang="es-ES" sz="12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Ana Velázquez y Josechu Ferreras. </a:t>
                      </a:r>
                      <a:r>
                        <a:rPr lang="es-ES_tradnl" sz="1200" dirty="0" smtClean="0">
                          <a:effectLst/>
                        </a:rPr>
                        <a:t>Argos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 anchor="b"/>
                </a:tc>
              </a:tr>
              <a:tr h="452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13:30-14:00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Impacto ambiental de RR.SS</a:t>
                      </a:r>
                      <a:endParaRPr lang="es-ES" sz="12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Josechu Ferreras. Argos</a:t>
                      </a:r>
                      <a:r>
                        <a:rPr lang="es-ES_tradnl" sz="1200" dirty="0" smtClean="0">
                          <a:effectLst/>
                        </a:rPr>
                        <a:t>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 anchor="b"/>
                </a:tc>
              </a:tr>
              <a:tr h="452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</a:rPr>
                        <a:t>14:00-14:30</a:t>
                      </a:r>
                      <a:endParaRPr lang="es-ES" sz="120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Evaluación y clausura</a:t>
                      </a:r>
                      <a:r>
                        <a:rPr lang="es-ES_tradnl" sz="1200" dirty="0" smtClean="0">
                          <a:effectLst/>
                        </a:rPr>
                        <a:t>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 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60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y las ponentes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0 Ima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3" t="7645" r="12981" b="28023"/>
          <a:stretch>
            <a:fillRect/>
          </a:stretch>
        </p:blipFill>
        <p:spPr bwMode="auto">
          <a:xfrm>
            <a:off x="706951" y="754564"/>
            <a:ext cx="1272761" cy="148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Imagen 1" descr="Descripción: https://encrypted-tbn2.gstatic.com/images?q=tbn:ANd9GcRALtCN7Wzc29pMej27ECbONBvrNGqgpFk8vs59CjFrwfa9_Pv79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617" y="768066"/>
            <a:ext cx="963157" cy="144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Imagen 9" descr="Descripción: https://encrypted-tbn1.gstatic.com/images?q=tbn:ANd9GcSr1VByFsT_VAeyl02i91t6ByW3hm6b13cyeoGmjZW7-PFgAFi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0" r="34756" b="6934"/>
          <a:stretch>
            <a:fillRect/>
          </a:stretch>
        </p:blipFill>
        <p:spPr bwMode="auto">
          <a:xfrm>
            <a:off x="6191136" y="764704"/>
            <a:ext cx="1287181" cy="144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0 Imag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9" t="10323"/>
          <a:stretch>
            <a:fillRect/>
          </a:stretch>
        </p:blipFill>
        <p:spPr bwMode="auto">
          <a:xfrm>
            <a:off x="693170" y="2564904"/>
            <a:ext cx="1127587" cy="144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Imagen 3" descr="Descripción: Nadia González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626" y="2564904"/>
            <a:ext cx="1424430" cy="142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Imagen 13" descr="Descripción: https://encrypted-tbn1.gstatic.com/images?q=tbn:ANd9GcSBj4rm3ORt_skRi7S2s_0YYsAOwCB-irAxshAoL7kDSzckcnH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51" y="4290149"/>
            <a:ext cx="1340034" cy="1340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Imagen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6" t="33017" r="43639" b="34914"/>
          <a:stretch>
            <a:fillRect/>
          </a:stretch>
        </p:blipFill>
        <p:spPr bwMode="auto">
          <a:xfrm>
            <a:off x="4730055" y="786989"/>
            <a:ext cx="1092376" cy="1452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0 Image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825" y="4334487"/>
            <a:ext cx="1327395" cy="132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Imagen 1" descr="Descripción: Marilín Gonzal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613" y="4321318"/>
            <a:ext cx="1289680" cy="1289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Imagen 4" descr="Descripción: C:\Users\Usuario\AppData\Local\Microsoft\Windows\Temporary Internet Files\Content.Word\Fotito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23"/>
          <a:stretch>
            <a:fillRect/>
          </a:stretch>
        </p:blipFill>
        <p:spPr bwMode="auto">
          <a:xfrm>
            <a:off x="7460061" y="4284079"/>
            <a:ext cx="1147990" cy="137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u_jsonp_4_3" descr="Descripción: Fernando Barbosa Rodrigues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675" y="2590573"/>
            <a:ext cx="1415136" cy="141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Imagen 15" descr="Descripción: https://encrypted-tbn2.gstatic.com/images?q=tbn:ANd9GcRMVb15k9h6mZFtf4IJzAmD__J_4659e0JM1di8oRWCgBxP36Cd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431" y="4284079"/>
            <a:ext cx="1365957" cy="136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Imagen 14" descr="Descripción: Ana Velázquez Perejó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093" y="754564"/>
            <a:ext cx="1454732" cy="1452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720" y="2564904"/>
            <a:ext cx="1424430" cy="1424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555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348880"/>
            <a:ext cx="8229600" cy="1143000"/>
          </a:xfrm>
        </p:spPr>
        <p:txBody>
          <a:bodyPr/>
          <a:lstStyle/>
          <a:p>
            <a:r>
              <a:rPr lang="es-ES_tradnl" dirty="0" smtClean="0">
                <a:solidFill>
                  <a:srgbClr val="3366FF"/>
                </a:solidFill>
              </a:rPr>
              <a:t>A modo de conclusiones</a:t>
            </a:r>
            <a:endParaRPr lang="es-ES" dirty="0">
              <a:solidFill>
                <a:srgbClr val="3366FF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55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218" name="Picture 2" descr="http://inca-trade.com/blog/wp-content/uploads/2010/07/redes-sociales-onetomarke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3200" y="-891480"/>
            <a:ext cx="11092405" cy="871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04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54" y="1444838"/>
            <a:ext cx="550729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71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rgbClr val="3366FF"/>
                </a:solidFill>
              </a:rPr>
              <a:t>A modo de conclusiones</a:t>
            </a:r>
            <a:endParaRPr lang="es-ES" dirty="0">
              <a:solidFill>
                <a:srgbClr val="3366FF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 fontScale="47500" lnSpcReduction="20000"/>
          </a:bodyPr>
          <a:lstStyle/>
          <a:p>
            <a:endParaRPr lang="es-ES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3600" b="1" dirty="0">
                <a:solidFill>
                  <a:srgbClr val="0000FF"/>
                </a:solidFill>
                <a:ea typeface="Calibri"/>
                <a:cs typeface="Times New Roman"/>
              </a:rPr>
              <a:t>Sin miedo</a:t>
            </a:r>
            <a:r>
              <a:rPr lang="es-ES_tradnl" sz="3600" dirty="0">
                <a:ea typeface="Calibri"/>
                <a:cs typeface="Times New Roman"/>
              </a:rPr>
              <a:t> </a:t>
            </a:r>
            <a:r>
              <a:rPr lang="es-ES_tradnl" dirty="0">
                <a:ea typeface="Calibri"/>
                <a:cs typeface="Times New Roman"/>
              </a:rPr>
              <a:t>a pasear por la “plaza”, ver los “escaparates” y elegir a nuestros informadores/as de confianza.</a:t>
            </a:r>
            <a:endParaRPr lang="es-ES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3600" b="1" dirty="0">
                <a:solidFill>
                  <a:srgbClr val="0000FF"/>
                </a:solidFill>
                <a:ea typeface="Calibri"/>
                <a:cs typeface="Times New Roman"/>
              </a:rPr>
              <a:t>Sin miedo</a:t>
            </a:r>
            <a:r>
              <a:rPr lang="es-ES_tradnl" sz="3600" dirty="0">
                <a:ea typeface="Calibri"/>
                <a:cs typeface="Times New Roman"/>
              </a:rPr>
              <a:t> </a:t>
            </a:r>
            <a:r>
              <a:rPr lang="es-ES_tradnl" dirty="0">
                <a:ea typeface="Calibri"/>
                <a:cs typeface="Times New Roman"/>
              </a:rPr>
              <a:t>a salir de nuestro círculo social próximo y crear un círculo social más lejano y abierto.</a:t>
            </a:r>
            <a:endParaRPr lang="es-ES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3600" b="1" dirty="0">
                <a:solidFill>
                  <a:srgbClr val="0000FF"/>
                </a:solidFill>
                <a:ea typeface="Calibri"/>
                <a:cs typeface="Times New Roman"/>
              </a:rPr>
              <a:t>Sin miedo</a:t>
            </a:r>
            <a:r>
              <a:rPr lang="es-ES_tradnl" sz="3600" dirty="0">
                <a:ea typeface="Calibri"/>
                <a:cs typeface="Times New Roman"/>
              </a:rPr>
              <a:t> </a:t>
            </a:r>
            <a:r>
              <a:rPr lang="es-ES_tradnl" dirty="0">
                <a:ea typeface="Calibri"/>
                <a:cs typeface="Times New Roman"/>
              </a:rPr>
              <a:t>a ampliar el uso personal de las redes y utilizarlo también en una perspectiva profesional.</a:t>
            </a:r>
            <a:endParaRPr lang="es-ES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3600" b="1" dirty="0">
                <a:solidFill>
                  <a:srgbClr val="0000FF"/>
                </a:solidFill>
                <a:ea typeface="Calibri"/>
                <a:cs typeface="Times New Roman"/>
              </a:rPr>
              <a:t>Sin miedo</a:t>
            </a:r>
            <a:r>
              <a:rPr lang="es-ES_tradnl" sz="3600" dirty="0">
                <a:ea typeface="Calibri"/>
                <a:cs typeface="Times New Roman"/>
              </a:rPr>
              <a:t> </a:t>
            </a:r>
            <a:r>
              <a:rPr lang="es-ES_tradnl" dirty="0">
                <a:ea typeface="Calibri"/>
                <a:cs typeface="Times New Roman"/>
              </a:rPr>
              <a:t>a participar a la inteligencia colectiva y a contribuir a la inteligencia aumentada, aportando... </a:t>
            </a:r>
            <a:endParaRPr lang="es-ES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3600" b="1" dirty="0">
                <a:solidFill>
                  <a:srgbClr val="0000FF"/>
                </a:solidFill>
                <a:ea typeface="Calibri"/>
                <a:cs typeface="Times New Roman"/>
              </a:rPr>
              <a:t>Sin miedo</a:t>
            </a:r>
            <a:r>
              <a:rPr lang="es-ES_tradnl" sz="3600" dirty="0">
                <a:ea typeface="Calibri"/>
                <a:cs typeface="Times New Roman"/>
              </a:rPr>
              <a:t> </a:t>
            </a:r>
            <a:r>
              <a:rPr lang="es-ES_tradnl" dirty="0">
                <a:ea typeface="Calibri"/>
                <a:cs typeface="Times New Roman"/>
              </a:rPr>
              <a:t>a entender que lo virtual ya es una parte más de la realidad.</a:t>
            </a:r>
            <a:endParaRPr lang="es-ES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3600" b="1" dirty="0">
                <a:solidFill>
                  <a:srgbClr val="0000FF"/>
                </a:solidFill>
                <a:ea typeface="Calibri"/>
                <a:cs typeface="Times New Roman"/>
              </a:rPr>
              <a:t>Sin miedo </a:t>
            </a:r>
            <a:r>
              <a:rPr lang="es-ES_tradnl" dirty="0">
                <a:ea typeface="Calibri"/>
                <a:cs typeface="Times New Roman"/>
              </a:rPr>
              <a:t>a asumir el espíritu hacker, que la recompensa la encuentran en el compartir y el construir colectivamente y no tanto en la remuneración. </a:t>
            </a:r>
            <a:endParaRPr lang="es-ES_tradnl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3600" b="1" dirty="0" smtClean="0">
                <a:solidFill>
                  <a:srgbClr val="0000FF"/>
                </a:solidFill>
                <a:ea typeface="Calibri"/>
                <a:cs typeface="Times New Roman"/>
              </a:rPr>
              <a:t>Sin </a:t>
            </a:r>
            <a:r>
              <a:rPr lang="es-ES_tradnl" sz="3600" b="1" dirty="0">
                <a:solidFill>
                  <a:srgbClr val="0000FF"/>
                </a:solidFill>
                <a:ea typeface="Calibri"/>
                <a:cs typeface="Times New Roman"/>
              </a:rPr>
              <a:t>miedo</a:t>
            </a:r>
            <a:r>
              <a:rPr lang="es-ES_tradnl" sz="3600" dirty="0">
                <a:ea typeface="Calibri"/>
                <a:cs typeface="Times New Roman"/>
              </a:rPr>
              <a:t> </a:t>
            </a:r>
            <a:r>
              <a:rPr lang="es-ES_tradnl" dirty="0">
                <a:ea typeface="Calibri"/>
                <a:cs typeface="Times New Roman"/>
              </a:rPr>
              <a:t>a mostrarnos como </a:t>
            </a:r>
            <a:r>
              <a:rPr lang="es-ES_tradnl" dirty="0" smtClean="0">
                <a:ea typeface="Calibri"/>
                <a:cs typeface="Times New Roman"/>
              </a:rPr>
              <a:t>somos y a ser dueños de nuestro territorio.</a:t>
            </a:r>
            <a:endParaRPr lang="es-ES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8620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77072"/>
            <a:ext cx="5640387" cy="162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26" y="1196752"/>
            <a:ext cx="6331001" cy="23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925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42" name="Picture 2" descr="1x1.trans ¿Cómo afecta Internet al Medio Ambiente? #infografí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30689551"/>
            <a:ext cx="5991225" cy="6137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18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C26D20-1C59-4B94-95DD-BDDA79A278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5/26/2013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B1682-CD47-4CB7-9CAF-69E64BA33EB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2776" y="-111967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77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652</Words>
  <Application>Microsoft Office PowerPoint</Application>
  <PresentationFormat>Presentación en pantalla (4:3)</PresentationFormat>
  <Paragraphs>138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7</vt:i4>
      </vt:variant>
      <vt:variant>
        <vt:lpstr>Títulos de diapositiva</vt:lpstr>
      </vt:variant>
      <vt:variant>
        <vt:i4>24</vt:i4>
      </vt:variant>
    </vt:vector>
  </HeadingPairs>
  <TitlesOfParts>
    <vt:vector size="31" baseType="lpstr"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6_Tema de Office</vt:lpstr>
      <vt:lpstr>Impacto ambiental</vt:lpstr>
      <vt:lpstr>columbita-tantalita</vt:lpstr>
      <vt:lpstr>Lítio</vt:lpstr>
      <vt:lpstr>Emisiones de CO2</vt:lpstr>
      <vt:lpstr>Emisiones de CO2</vt:lpstr>
      <vt:lpstr> </vt:lpstr>
      <vt:lpstr>Residuos electrónicos</vt:lpstr>
      <vt:lpstr>Redes sociales y medio ambiente 2.0</vt:lpstr>
      <vt:lpstr>Presentación de PowerPoint</vt:lpstr>
      <vt:lpstr>El  curso</vt:lpstr>
      <vt:lpstr>Objetivos</vt:lpstr>
      <vt:lpstr>El programa</vt:lpstr>
      <vt:lpstr>Viernes 24 de mayo</vt:lpstr>
      <vt:lpstr>Sábado 25 de mayo</vt:lpstr>
      <vt:lpstr>Domingo 26 de mayo</vt:lpstr>
      <vt:lpstr>Los y las ponentes</vt:lpstr>
      <vt:lpstr>Presentación de PowerPoint</vt:lpstr>
      <vt:lpstr>A modo de conclusiones</vt:lpstr>
      <vt:lpstr>Presentación de PowerPoint</vt:lpstr>
      <vt:lpstr>Presentación de PowerPoint</vt:lpstr>
      <vt:lpstr>A modo de conclusiones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Josechu Ferreras</dc:creator>
  <cp:lastModifiedBy>Josechu Ferreras</cp:lastModifiedBy>
  <cp:revision>29</cp:revision>
  <cp:lastPrinted>2013-05-24T11:17:10Z</cp:lastPrinted>
  <dcterms:created xsi:type="dcterms:W3CDTF">2013-05-24T07:02:55Z</dcterms:created>
  <dcterms:modified xsi:type="dcterms:W3CDTF">2013-05-26T08:16:15Z</dcterms:modified>
</cp:coreProperties>
</file>